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402" r:id="rId3"/>
    <p:sldId id="415" r:id="rId4"/>
    <p:sldId id="416" r:id="rId5"/>
    <p:sldId id="378" r:id="rId6"/>
    <p:sldId id="295" r:id="rId7"/>
    <p:sldId id="380" r:id="rId8"/>
    <p:sldId id="404" r:id="rId9"/>
    <p:sldId id="298" r:id="rId10"/>
    <p:sldId id="417" r:id="rId11"/>
    <p:sldId id="297" r:id="rId12"/>
    <p:sldId id="384" r:id="rId13"/>
    <p:sldId id="383" r:id="rId14"/>
    <p:sldId id="385" r:id="rId15"/>
    <p:sldId id="386" r:id="rId16"/>
    <p:sldId id="387" r:id="rId17"/>
    <p:sldId id="389" r:id="rId18"/>
    <p:sldId id="418" r:id="rId19"/>
    <p:sldId id="388" r:id="rId20"/>
    <p:sldId id="390" r:id="rId21"/>
    <p:sldId id="392" r:id="rId22"/>
    <p:sldId id="391" r:id="rId23"/>
    <p:sldId id="393" r:id="rId24"/>
    <p:sldId id="394" r:id="rId25"/>
    <p:sldId id="419" r:id="rId26"/>
    <p:sldId id="305" r:id="rId27"/>
    <p:sldId id="395" r:id="rId28"/>
    <p:sldId id="414" r:id="rId29"/>
    <p:sldId id="396" r:id="rId30"/>
    <p:sldId id="410" r:id="rId31"/>
    <p:sldId id="406" r:id="rId32"/>
    <p:sldId id="407" r:id="rId33"/>
    <p:sldId id="408" r:id="rId34"/>
    <p:sldId id="413" r:id="rId35"/>
    <p:sldId id="409" r:id="rId36"/>
    <p:sldId id="411" r:id="rId37"/>
    <p:sldId id="304" r:id="rId38"/>
    <p:sldId id="261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5291" autoAdjust="0"/>
  </p:normalViewPr>
  <p:slideViewPr>
    <p:cSldViewPr>
      <p:cViewPr varScale="1">
        <p:scale>
          <a:sx n="112" d="100"/>
          <a:sy n="112" d="100"/>
        </p:scale>
        <p:origin x="294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129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7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1023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030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5523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832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1776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398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762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7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7880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43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3639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951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6628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8337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5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088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2318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9563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37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0848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6919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8914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2521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7417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6801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9018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5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450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710.png"/><Relationship Id="rId9" Type="http://schemas.openxmlformats.org/officeDocument/2006/relationships/image" Target="../media/image168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4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Relationship Id="rId14" Type="http://schemas.openxmlformats.org/officeDocument/2006/relationships/image" Target="../media/image6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0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12" Type="http://schemas.openxmlformats.org/officeDocument/2006/relationships/image" Target="../media/image8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80.emf"/><Relationship Id="rId5" Type="http://schemas.openxmlformats.org/officeDocument/2006/relationships/image" Target="../media/image113.png"/><Relationship Id="rId10" Type="http://schemas.openxmlformats.org/officeDocument/2006/relationships/image" Target="../media/image79.emf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81.emf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80.emf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79.emf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12" Type="http://schemas.openxmlformats.org/officeDocument/2006/relationships/image" Target="../media/image81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80.emf"/><Relationship Id="rId5" Type="http://schemas.openxmlformats.org/officeDocument/2006/relationships/image" Target="../media/image130.png"/><Relationship Id="rId15" Type="http://schemas.openxmlformats.org/officeDocument/2006/relationships/image" Target="../media/image135.png"/><Relationship Id="rId10" Type="http://schemas.openxmlformats.org/officeDocument/2006/relationships/image" Target="../media/image79.emf"/><Relationship Id="rId4" Type="http://schemas.openxmlformats.org/officeDocument/2006/relationships/image" Target="../media/image104.png"/><Relationship Id="rId9" Type="http://schemas.openxmlformats.org/officeDocument/2006/relationships/image" Target="../media/image132.png"/><Relationship Id="rId1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139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8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81.emf"/><Relationship Id="rId5" Type="http://schemas.openxmlformats.org/officeDocument/2006/relationships/image" Target="../media/image105.png"/><Relationship Id="rId15" Type="http://schemas.openxmlformats.org/officeDocument/2006/relationships/image" Target="../media/image141.png"/><Relationship Id="rId10" Type="http://schemas.openxmlformats.org/officeDocument/2006/relationships/image" Target="../media/image79.emf"/><Relationship Id="rId4" Type="http://schemas.openxmlformats.org/officeDocument/2006/relationships/image" Target="../media/image104.png"/><Relationship Id="rId9" Type="http://schemas.openxmlformats.org/officeDocument/2006/relationships/image" Target="../media/image132.png"/><Relationship Id="rId1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5" Type="http://schemas.openxmlformats.org/officeDocument/2006/relationships/image" Target="../media/image84.emf"/><Relationship Id="rId10" Type="http://schemas.openxmlformats.org/officeDocument/2006/relationships/image" Target="../media/image147.png"/><Relationship Id="rId4" Type="http://schemas.openxmlformats.org/officeDocument/2006/relationships/image" Target="../media/image104.png"/><Relationship Id="rId9" Type="http://schemas.openxmlformats.org/officeDocument/2006/relationships/image" Target="../media/image132.png"/><Relationship Id="rId14" Type="http://schemas.openxmlformats.org/officeDocument/2006/relationships/image" Target="../media/image83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11" Type="http://schemas.openxmlformats.org/officeDocument/2006/relationships/image" Target="../media/image85.emf"/><Relationship Id="rId5" Type="http://schemas.openxmlformats.org/officeDocument/2006/relationships/image" Target="../media/image152.png"/><Relationship Id="rId10" Type="http://schemas.openxmlformats.org/officeDocument/2006/relationships/image" Target="../media/image84.emf"/><Relationship Id="rId4" Type="http://schemas.openxmlformats.org/officeDocument/2006/relationships/image" Target="../media/image104.png"/><Relationship Id="rId9" Type="http://schemas.openxmlformats.org/officeDocument/2006/relationships/image" Target="../media/image8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.png"/><Relationship Id="rId11" Type="http://schemas.openxmlformats.org/officeDocument/2006/relationships/image" Target="../media/image165.png"/><Relationship Id="rId5" Type="http://schemas.openxmlformats.org/officeDocument/2006/relationships/image" Target="../media/image155.png"/><Relationship Id="rId10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B34FD0-E96E-47A3-9169-128BBE8568AE}"/>
              </a:ext>
            </a:extLst>
          </p:cNvPr>
          <p:cNvSpPr txBox="1">
            <a:spLocks/>
          </p:cNvSpPr>
          <p:nvPr/>
        </p:nvSpPr>
        <p:spPr>
          <a:xfrm>
            <a:off x="23094" y="1916832"/>
            <a:ext cx="12168906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обсудим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из большой матрицы сделать матрицу поменьше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85CB22F-6818-4207-8F17-645DFC4271D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4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73154" y="1662059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Матрица ковариации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матрица, составленная из попарных ковариаций элементов одного или двух случайных векторов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B7FFD2-D9CB-4BF1-BFE2-C482F0CCB6D2}"/>
              </a:ext>
            </a:extLst>
          </p:cNvPr>
          <p:cNvSpPr/>
          <p:nvPr/>
        </p:nvSpPr>
        <p:spPr>
          <a:xfrm>
            <a:off x="173154" y="2750731"/>
            <a:ext cx="11696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Ковариация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мера совместной изменчивости двух случайных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/>
              <p:nvPr/>
            </p:nvSpPr>
            <p:spPr>
              <a:xfrm>
                <a:off x="407368" y="3573016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573016"/>
                <a:ext cx="667035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/>
              <p:nvPr/>
            </p:nvSpPr>
            <p:spPr>
              <a:xfrm>
                <a:off x="7896200" y="3645024"/>
                <a:ext cx="425821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3645024"/>
                <a:ext cx="4258217" cy="584775"/>
              </a:xfrm>
              <a:prstGeom prst="rect">
                <a:avLst/>
              </a:prstGeom>
              <a:blipFill>
                <a:blip r:embed="rId5"/>
                <a:stretch>
                  <a:fillRect t="-13542" r="-286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DFD23864-3C49-40CD-A537-56212A8CD3E3}"/>
              </a:ext>
            </a:extLst>
          </p:cNvPr>
          <p:cNvSpPr/>
          <p:nvPr/>
        </p:nvSpPr>
        <p:spPr>
          <a:xfrm rot="6602461" flipH="1">
            <a:off x="1904651" y="48990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32B8F0F-9BD2-49AC-954E-DBD93CED4E20}"/>
              </a:ext>
            </a:extLst>
          </p:cNvPr>
          <p:cNvSpPr/>
          <p:nvPr/>
        </p:nvSpPr>
        <p:spPr>
          <a:xfrm rot="6602461" flipH="1">
            <a:off x="2085010" y="46956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3EDD109-FD01-492A-A973-9C61E70E1C10}"/>
              </a:ext>
            </a:extLst>
          </p:cNvPr>
          <p:cNvSpPr/>
          <p:nvPr/>
        </p:nvSpPr>
        <p:spPr>
          <a:xfrm rot="6602461" flipH="1">
            <a:off x="2249017" y="452385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9F0714C-8DA1-4F09-9BAB-68EE6A4774A0}"/>
              </a:ext>
            </a:extLst>
          </p:cNvPr>
          <p:cNvSpPr/>
          <p:nvPr/>
        </p:nvSpPr>
        <p:spPr>
          <a:xfrm rot="6602461" flipH="1">
            <a:off x="2477395" y="438098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2448F8E9-88E1-4D13-A7F9-906580C6D0DF}"/>
              </a:ext>
            </a:extLst>
          </p:cNvPr>
          <p:cNvSpPr/>
          <p:nvPr/>
        </p:nvSpPr>
        <p:spPr>
          <a:xfrm rot="6602461" flipH="1">
            <a:off x="6063761" y="4770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DC141EE-907A-4BA3-B331-2C1D57F1E4FC}"/>
              </a:ext>
            </a:extLst>
          </p:cNvPr>
          <p:cNvSpPr/>
          <p:nvPr/>
        </p:nvSpPr>
        <p:spPr>
          <a:xfrm rot="5802121" flipH="1">
            <a:off x="5216821" y="454379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006B643-26A7-4C3B-824D-409557E04DF9}"/>
              </a:ext>
            </a:extLst>
          </p:cNvPr>
          <p:cNvSpPr/>
          <p:nvPr/>
        </p:nvSpPr>
        <p:spPr>
          <a:xfrm rot="6602461" flipH="1">
            <a:off x="5201317" y="502652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86616E2-2137-42BC-85F4-BB487C79AFFC}"/>
              </a:ext>
            </a:extLst>
          </p:cNvPr>
          <p:cNvSpPr/>
          <p:nvPr/>
        </p:nvSpPr>
        <p:spPr>
          <a:xfrm rot="6602461" flipH="1">
            <a:off x="5875058" y="5035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EB0EEB9-52F5-4A59-B243-469414DC1A4D}"/>
              </a:ext>
            </a:extLst>
          </p:cNvPr>
          <p:cNvSpPr/>
          <p:nvPr/>
        </p:nvSpPr>
        <p:spPr>
          <a:xfrm rot="6602461" flipH="1">
            <a:off x="5549526" y="475907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908C0FB-CEE0-41AF-96B2-A55EB4864864}"/>
              </a:ext>
            </a:extLst>
          </p:cNvPr>
          <p:cNvSpPr/>
          <p:nvPr/>
        </p:nvSpPr>
        <p:spPr>
          <a:xfrm rot="6602461" flipH="1">
            <a:off x="1730547" y="50135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B47F9F4A-8D02-463B-B7CA-5D3712D5C6CE}"/>
              </a:ext>
            </a:extLst>
          </p:cNvPr>
          <p:cNvSpPr/>
          <p:nvPr/>
        </p:nvSpPr>
        <p:spPr>
          <a:xfrm rot="6602461" flipH="1">
            <a:off x="2159091" y="505252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0E84B912-A3A1-4147-ABF2-0C14376002E2}"/>
              </a:ext>
            </a:extLst>
          </p:cNvPr>
          <p:cNvSpPr/>
          <p:nvPr/>
        </p:nvSpPr>
        <p:spPr>
          <a:xfrm rot="6602461" flipH="1">
            <a:off x="2360006" y="488070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38D95B8-A2DE-4BB9-B100-846D37BF8B6A}"/>
              </a:ext>
            </a:extLst>
          </p:cNvPr>
          <p:cNvSpPr/>
          <p:nvPr/>
        </p:nvSpPr>
        <p:spPr>
          <a:xfrm rot="6602461" flipH="1">
            <a:off x="1895863" y="51481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62375F8-4EE6-4AA3-A9ED-C4D1A47CAA15}"/>
              </a:ext>
            </a:extLst>
          </p:cNvPr>
          <p:cNvSpPr/>
          <p:nvPr/>
        </p:nvSpPr>
        <p:spPr>
          <a:xfrm rot="6602461" flipH="1">
            <a:off x="5549526" y="51720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0FE3EB-85E4-402B-A303-273F5B0D64B9}"/>
              </a:ext>
            </a:extLst>
          </p:cNvPr>
          <p:cNvSpPr/>
          <p:nvPr/>
        </p:nvSpPr>
        <p:spPr>
          <a:xfrm rot="6602461" flipH="1">
            <a:off x="5116932" y="477740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5508600-B43E-4A05-9F74-0FA46560338D}"/>
              </a:ext>
            </a:extLst>
          </p:cNvPr>
          <p:cNvSpPr/>
          <p:nvPr/>
        </p:nvSpPr>
        <p:spPr>
          <a:xfrm rot="6602461" flipH="1">
            <a:off x="5897737" y="452828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0CA53D2F-308B-4987-B8F0-CBDF24B15797}"/>
              </a:ext>
            </a:extLst>
          </p:cNvPr>
          <p:cNvSpPr/>
          <p:nvPr/>
        </p:nvSpPr>
        <p:spPr>
          <a:xfrm rot="6602461" flipH="1">
            <a:off x="5494871" y="4330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AD187760-D38B-4CFE-9AFC-8C85E60ABD10}"/>
              </a:ext>
            </a:extLst>
          </p:cNvPr>
          <p:cNvSpPr/>
          <p:nvPr/>
        </p:nvSpPr>
        <p:spPr>
          <a:xfrm rot="6602461" flipH="1">
            <a:off x="2550644" y="4576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0FD9664-B1EF-4F10-B9E5-9D3BA294815F}"/>
              </a:ext>
            </a:extLst>
          </p:cNvPr>
          <p:cNvSpPr/>
          <p:nvPr/>
        </p:nvSpPr>
        <p:spPr>
          <a:xfrm rot="10070597" flipH="1">
            <a:off x="9001818" y="47312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7E9848D-EB18-47F5-B545-E8C34BA3E372}"/>
              </a:ext>
            </a:extLst>
          </p:cNvPr>
          <p:cNvSpPr/>
          <p:nvPr/>
        </p:nvSpPr>
        <p:spPr>
          <a:xfrm rot="10070597" flipH="1">
            <a:off x="9566916" y="486024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52754CD3-0326-4605-9D69-6E9080541BF4}"/>
              </a:ext>
            </a:extLst>
          </p:cNvPr>
          <p:cNvSpPr/>
          <p:nvPr/>
        </p:nvSpPr>
        <p:spPr>
          <a:xfrm rot="10070597" flipH="1">
            <a:off x="9304747" y="47192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BF45238-3867-41E8-B70B-96BC6771B33A}"/>
              </a:ext>
            </a:extLst>
          </p:cNvPr>
          <p:cNvSpPr/>
          <p:nvPr/>
        </p:nvSpPr>
        <p:spPr>
          <a:xfrm rot="10070597" flipH="1">
            <a:off x="9282415" y="44690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1D2B6A6-6EC0-4699-A68F-5E288535CA48}"/>
              </a:ext>
            </a:extLst>
          </p:cNvPr>
          <p:cNvSpPr/>
          <p:nvPr/>
        </p:nvSpPr>
        <p:spPr>
          <a:xfrm rot="10070597" flipH="1">
            <a:off x="9508482" y="5104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ACA3D51-3C74-42FC-A61C-6685F8E81617}"/>
              </a:ext>
            </a:extLst>
          </p:cNvPr>
          <p:cNvSpPr/>
          <p:nvPr/>
        </p:nvSpPr>
        <p:spPr>
          <a:xfrm rot="10070597" flipH="1">
            <a:off x="9216373" y="49038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475C8E4-AB8C-4024-BC2B-0BB412654CE8}"/>
              </a:ext>
            </a:extLst>
          </p:cNvPr>
          <p:cNvSpPr/>
          <p:nvPr/>
        </p:nvSpPr>
        <p:spPr>
          <a:xfrm rot="10070597" flipH="1">
            <a:off x="9904604" y="51111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62941DE-F2D2-4DB2-8199-09003A76A43F}"/>
              </a:ext>
            </a:extLst>
          </p:cNvPr>
          <p:cNvSpPr/>
          <p:nvPr/>
        </p:nvSpPr>
        <p:spPr>
          <a:xfrm rot="10070597" flipH="1">
            <a:off x="8970824" y="4458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ADFCE2B-9458-492A-8E7D-62DACBFDCE65}"/>
              </a:ext>
            </a:extLst>
          </p:cNvPr>
          <p:cNvSpPr/>
          <p:nvPr/>
        </p:nvSpPr>
        <p:spPr>
          <a:xfrm rot="10070597" flipH="1">
            <a:off x="9771399" y="482361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58567CBD-9F1B-486E-9DED-F4EB1BD430E7}"/>
              </a:ext>
            </a:extLst>
          </p:cNvPr>
          <p:cNvCxnSpPr>
            <a:cxnSpLocks/>
          </p:cNvCxnSpPr>
          <p:nvPr/>
        </p:nvCxnSpPr>
        <p:spPr>
          <a:xfrm flipV="1">
            <a:off x="1415480" y="416956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AF3CE2A-120E-412C-8323-D230701D90F7}"/>
              </a:ext>
            </a:extLst>
          </p:cNvPr>
          <p:cNvCxnSpPr>
            <a:cxnSpLocks/>
          </p:cNvCxnSpPr>
          <p:nvPr/>
        </p:nvCxnSpPr>
        <p:spPr>
          <a:xfrm>
            <a:off x="1055440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6AC0BDF-F3F6-43CE-9B26-01E365D45582}"/>
              </a:ext>
            </a:extLst>
          </p:cNvPr>
          <p:cNvCxnSpPr>
            <a:cxnSpLocks/>
          </p:cNvCxnSpPr>
          <p:nvPr/>
        </p:nvCxnSpPr>
        <p:spPr>
          <a:xfrm flipV="1">
            <a:off x="4863236" y="4073931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E7583D39-D719-45FD-ADF4-A1A5B9A720D9}"/>
              </a:ext>
            </a:extLst>
          </p:cNvPr>
          <p:cNvCxnSpPr>
            <a:cxnSpLocks/>
          </p:cNvCxnSpPr>
          <p:nvPr/>
        </p:nvCxnSpPr>
        <p:spPr>
          <a:xfrm>
            <a:off x="4491884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DF47C8EC-6204-4A01-B0EA-C15286C2DCDC}"/>
              </a:ext>
            </a:extLst>
          </p:cNvPr>
          <p:cNvCxnSpPr>
            <a:cxnSpLocks/>
          </p:cNvCxnSpPr>
          <p:nvPr/>
        </p:nvCxnSpPr>
        <p:spPr>
          <a:xfrm flipV="1">
            <a:off x="8650780" y="423191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B1ECAFAA-97DF-498A-9FA1-3D2CDA6FB7A3}"/>
              </a:ext>
            </a:extLst>
          </p:cNvPr>
          <p:cNvCxnSpPr>
            <a:cxnSpLocks/>
          </p:cNvCxnSpPr>
          <p:nvPr/>
        </p:nvCxnSpPr>
        <p:spPr>
          <a:xfrm>
            <a:off x="8290740" y="553538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/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/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/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/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/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/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/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/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/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4" grpId="0"/>
      <p:bldP spid="16" grpId="0"/>
      <p:bldP spid="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Корреляции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/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Corr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226D8E7F-D21E-4336-B4FE-2FFD74AB2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287219" y="1678477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53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6096000" y="4797152"/>
                <a:ext cx="5904656" cy="700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97152"/>
                <a:ext cx="5904656" cy="70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/>
              <p:nvPr/>
            </p:nvSpPr>
            <p:spPr>
              <a:xfrm>
                <a:off x="-279843" y="1511021"/>
                <a:ext cx="12192000" cy="2389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843" y="1511021"/>
                <a:ext cx="12192000" cy="2389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/>
              <p:nvPr/>
            </p:nvSpPr>
            <p:spPr>
              <a:xfrm>
                <a:off x="0" y="4077072"/>
                <a:ext cx="5735960" cy="2142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7072"/>
                <a:ext cx="5735960" cy="21424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2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4007768" y="1556792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556792"/>
                <a:ext cx="2550185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/>
              <p:nvPr/>
            </p:nvSpPr>
            <p:spPr>
              <a:xfrm>
                <a:off x="8638919" y="2938275"/>
                <a:ext cx="195778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919" y="2938275"/>
                <a:ext cx="195778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859C2C7-FC45-400D-B241-BD5BCB52CB48}"/>
                  </a:ext>
                </a:extLst>
              </p:cNvPr>
              <p:cNvSpPr/>
              <p:nvPr/>
            </p:nvSpPr>
            <p:spPr>
              <a:xfrm>
                <a:off x="1250734" y="4898642"/>
                <a:ext cx="2973058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859C2C7-FC45-400D-B241-BD5BCB52C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34" y="4898642"/>
                <a:ext cx="2973058" cy="1047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/>
              <p:nvPr/>
            </p:nvSpPr>
            <p:spPr>
              <a:xfrm>
                <a:off x="2495600" y="4005064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4005064"/>
                <a:ext cx="667035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/>
              <p:nvPr/>
            </p:nvSpPr>
            <p:spPr>
              <a:xfrm>
                <a:off x="1295839" y="2585490"/>
                <a:ext cx="3534622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 baseline="30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39" y="2585490"/>
                <a:ext cx="3534622" cy="1268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/>
              <p:nvPr/>
            </p:nvSpPr>
            <p:spPr>
              <a:xfrm>
                <a:off x="5303912" y="2564904"/>
                <a:ext cx="2588786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564904"/>
                <a:ext cx="2588786" cy="1268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/>
              <p:nvPr/>
            </p:nvSpPr>
            <p:spPr>
              <a:xfrm>
                <a:off x="4710743" y="4992411"/>
                <a:ext cx="2207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43" y="4992411"/>
                <a:ext cx="220707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8" grpId="0"/>
      <p:bldP spid="19" grpId="0"/>
      <p:bldP spid="21" grpId="0"/>
      <p:bldP spid="2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679556" y="3112983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094CBE7-152C-4DB2-AAE4-DA031987D278}"/>
              </a:ext>
            </a:extLst>
          </p:cNvPr>
          <p:cNvCxnSpPr>
            <a:cxnSpLocks/>
          </p:cNvCxnSpPr>
          <p:nvPr/>
        </p:nvCxnSpPr>
        <p:spPr>
          <a:xfrm>
            <a:off x="7681745" y="4192983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5" y="873070"/>
            <a:ext cx="9289029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и Линейное Преобразование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/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680176" y="2464791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463756" y="4192983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680176" y="4215728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/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66D701B-5675-4663-A360-7448CE24E13F}"/>
              </a:ext>
            </a:extLst>
          </p:cNvPr>
          <p:cNvCxnSpPr>
            <a:cxnSpLocks/>
          </p:cNvCxnSpPr>
          <p:nvPr/>
        </p:nvCxnSpPr>
        <p:spPr>
          <a:xfrm flipV="1">
            <a:off x="7687892" y="3112983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E5D07A3-AA18-4EE7-8F33-2E383575F3E1}"/>
              </a:ext>
            </a:extLst>
          </p:cNvPr>
          <p:cNvSpPr/>
          <p:nvPr/>
        </p:nvSpPr>
        <p:spPr>
          <a:xfrm>
            <a:off x="171355" y="5903518"/>
            <a:ext cx="11679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https://www.youtube.com/watch?v=kYB8IZa5AuE&amp;ab_channel=3Blue1Brown</a:t>
            </a:r>
          </a:p>
        </p:txBody>
      </p:sp>
    </p:spTree>
    <p:extLst>
      <p:ext uri="{BB962C8B-B14F-4D97-AF65-F5344CB8AC3E}">
        <p14:creationId xmlns:p14="http://schemas.microsoft.com/office/powerpoint/2010/main" val="13574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9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4B5240E-78B9-4DF1-8B04-F0CAF04C4B58}"/>
              </a:ext>
            </a:extLst>
          </p:cNvPr>
          <p:cNvCxnSpPr>
            <a:cxnSpLocks/>
          </p:cNvCxnSpPr>
          <p:nvPr/>
        </p:nvCxnSpPr>
        <p:spPr>
          <a:xfrm>
            <a:off x="7527610" y="3634797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527824" y="2547005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5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Собственные векторы и собственные значения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528444" y="1898813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312024" y="3627005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528444" y="3649750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5897344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https://www.youtube.com/watch?v=PFDu9oVAE-g&amp;ab_channel=3Blue1Brown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73071C0-64C4-4D8F-9A90-D41ADBEFD741}"/>
              </a:ext>
            </a:extLst>
          </p:cNvPr>
          <p:cNvCxnSpPr>
            <a:cxnSpLocks/>
          </p:cNvCxnSpPr>
          <p:nvPr/>
        </p:nvCxnSpPr>
        <p:spPr>
          <a:xfrm>
            <a:off x="6600056" y="2851047"/>
            <a:ext cx="2088232" cy="1730081"/>
          </a:xfrm>
          <a:prstGeom prst="straightConnector1">
            <a:avLst/>
          </a:prstGeom>
          <a:ln w="31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5F34534-48D7-482A-9A2E-24DCDFABB318}"/>
              </a:ext>
            </a:extLst>
          </p:cNvPr>
          <p:cNvCxnSpPr>
            <a:cxnSpLocks/>
          </p:cNvCxnSpPr>
          <p:nvPr/>
        </p:nvCxnSpPr>
        <p:spPr>
          <a:xfrm>
            <a:off x="7527824" y="3649750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89821" y="3050022"/>
                <a:ext cx="254188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21" y="3050022"/>
                <a:ext cx="254188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23924" y="4581128"/>
                <a:ext cx="745338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4" y="4581128"/>
                <a:ext cx="7453387" cy="573427"/>
              </a:xfrm>
              <a:prstGeom prst="rect">
                <a:avLst/>
              </a:prstGeom>
              <a:blipFill>
                <a:blip r:embed="rId6"/>
                <a:stretch>
                  <a:fillRect t="-5263" r="-327" b="-24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2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  <a:blipFill>
                <a:blip r:embed="rId7"/>
                <a:stretch>
                  <a:fillRect t="-6250" r="-825" b="-229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1" grpId="0"/>
      <p:bldP spid="18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Определитель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6143496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</a:rPr>
              <a:t>https://www.youtube.com/watch?v=Ip3X9LOh2dk&amp;ab_channel=3Blue1Brown</a:t>
            </a:r>
            <a:endParaRPr lang="ru-RU" sz="28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83A5234-9E8F-4921-A72D-51B9995CBC88}"/>
              </a:ext>
            </a:extLst>
          </p:cNvPr>
          <p:cNvCxnSpPr>
            <a:cxnSpLocks/>
          </p:cNvCxnSpPr>
          <p:nvPr/>
        </p:nvCxnSpPr>
        <p:spPr>
          <a:xfrm flipV="1">
            <a:off x="8310809" y="962319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4D96641-ABAD-4347-935B-160E1A491619}"/>
              </a:ext>
            </a:extLst>
          </p:cNvPr>
          <p:cNvCxnSpPr>
            <a:cxnSpLocks/>
          </p:cNvCxnSpPr>
          <p:nvPr/>
        </p:nvCxnSpPr>
        <p:spPr>
          <a:xfrm>
            <a:off x="7094389" y="2690511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7810A91-630B-4852-8ADD-EA55B7808A27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78A0327F-D2E6-4DE4-B4ED-E29B28951D85}"/>
              </a:ext>
            </a:extLst>
          </p:cNvPr>
          <p:cNvCxnSpPr>
            <a:cxnSpLocks/>
          </p:cNvCxnSpPr>
          <p:nvPr/>
        </p:nvCxnSpPr>
        <p:spPr>
          <a:xfrm>
            <a:off x="8310809" y="271325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/>
              <p:nvPr/>
            </p:nvSpPr>
            <p:spPr>
              <a:xfrm>
                <a:off x="263352" y="133456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33456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CD06614-44D7-4059-8D9A-58B3B5AAA98E}"/>
              </a:ext>
            </a:extLst>
          </p:cNvPr>
          <p:cNvSpPr/>
          <p:nvPr/>
        </p:nvSpPr>
        <p:spPr>
          <a:xfrm>
            <a:off x="8318525" y="23305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036FB1D1-7F6D-4FFE-9CEB-475A3BB9FE4A}"/>
              </a:ext>
            </a:extLst>
          </p:cNvPr>
          <p:cNvSpPr/>
          <p:nvPr/>
        </p:nvSpPr>
        <p:spPr>
          <a:xfrm rot="20208702">
            <a:off x="8168506" y="1699936"/>
            <a:ext cx="1607233" cy="665005"/>
          </a:xfrm>
          <a:prstGeom prst="parallelogram">
            <a:avLst>
              <a:gd name="adj" fmla="val 14346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17BA545-D164-4476-8CE8-6D1B33B0754C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088C672-6CF8-42B1-86F8-4D84953AFD2F}"/>
              </a:ext>
            </a:extLst>
          </p:cNvPr>
          <p:cNvCxnSpPr>
            <a:cxnSpLocks/>
          </p:cNvCxnSpPr>
          <p:nvPr/>
        </p:nvCxnSpPr>
        <p:spPr>
          <a:xfrm flipV="1">
            <a:off x="8318525" y="1610511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/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/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/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/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/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=4∗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/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5F1C6B-4CE0-4CFC-AB29-7CBB4A5D2FF8}"/>
              </a:ext>
            </a:extLst>
          </p:cNvPr>
          <p:cNvSpPr/>
          <p:nvPr/>
        </p:nvSpPr>
        <p:spPr>
          <a:xfrm>
            <a:off x="1271464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66C83808-CD06-4849-B95B-80ED0895C80A}"/>
              </a:ext>
            </a:extLst>
          </p:cNvPr>
          <p:cNvSpPr/>
          <p:nvPr/>
        </p:nvSpPr>
        <p:spPr>
          <a:xfrm rot="5400000">
            <a:off x="1968528" y="444381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A541F25-EBE0-435E-852E-BEB4C669EE4C}"/>
              </a:ext>
            </a:extLst>
          </p:cNvPr>
          <p:cNvSpPr/>
          <p:nvPr/>
        </p:nvSpPr>
        <p:spPr>
          <a:xfrm>
            <a:off x="2207063" y="5069064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17FCF6E-F008-414E-B306-159113DAE5AC}"/>
              </a:ext>
            </a:extLst>
          </p:cNvPr>
          <p:cNvSpPr/>
          <p:nvPr/>
        </p:nvSpPr>
        <p:spPr>
          <a:xfrm rot="5400000">
            <a:off x="1496411" y="4409869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84E5F0C-F410-43E5-BC10-BFE7C4035A76}"/>
              </a:ext>
            </a:extLst>
          </p:cNvPr>
          <p:cNvSpPr/>
          <p:nvPr/>
        </p:nvSpPr>
        <p:spPr>
          <a:xfrm>
            <a:off x="1740819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4DF1AC1-F801-4DC6-82C8-F8F53787E939}"/>
              </a:ext>
            </a:extLst>
          </p:cNvPr>
          <p:cNvSpPr/>
          <p:nvPr/>
        </p:nvSpPr>
        <p:spPr>
          <a:xfrm rot="5400000">
            <a:off x="1280647" y="4661249"/>
            <a:ext cx="432048" cy="43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8A71F8B-F4C9-4815-975E-3699CA4246F5}"/>
              </a:ext>
            </a:extLst>
          </p:cNvPr>
          <p:cNvSpPr/>
          <p:nvPr/>
        </p:nvSpPr>
        <p:spPr>
          <a:xfrm rot="5400000">
            <a:off x="2230733" y="4672457"/>
            <a:ext cx="432048" cy="43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72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 0.2430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8" grpId="0"/>
      <p:bldP spid="4" grpId="0" animBg="1"/>
      <p:bldP spid="4" grpId="1" animBg="1"/>
      <p:bldP spid="5" grpId="0" animBg="1"/>
      <p:bldP spid="5" grpId="1" animBg="1"/>
      <p:bldP spid="40" grpId="0"/>
      <p:bldP spid="41" grpId="0"/>
      <p:bldP spid="42" grpId="0"/>
      <p:bldP spid="43" grpId="0"/>
      <p:bldP spid="6" grpId="0"/>
      <p:bldP spid="44" grpId="0"/>
      <p:bldP spid="7" grpId="0" animBg="1"/>
      <p:bldP spid="7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4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4295800" y="2060848"/>
                <a:ext cx="259228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ru-RU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4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ru-RU" sz="3600" b="1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2060848"/>
                <a:ext cx="259228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839416" y="1772816"/>
                <a:ext cx="2679260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772816"/>
                <a:ext cx="2679260" cy="1133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/>
              <p:nvPr/>
            </p:nvSpPr>
            <p:spPr>
              <a:xfrm>
                <a:off x="695400" y="3068960"/>
                <a:ext cx="2725233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m:rPr>
                        <m:nor/>
                      </m:rPr>
                      <a:rPr lang="ru-RU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ru-RU" sz="2800" dirty="0"/>
                  <a:t> </a:t>
                </a: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068960"/>
                <a:ext cx="2725233" cy="5734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/>
              <p:nvPr/>
            </p:nvSpPr>
            <p:spPr>
              <a:xfrm>
                <a:off x="3575720" y="2996952"/>
                <a:ext cx="45386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единичная матрица</a:t>
                </a: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996952"/>
                <a:ext cx="4538615" cy="584775"/>
              </a:xfrm>
              <a:prstGeom prst="rect">
                <a:avLst/>
              </a:prstGeom>
              <a:blipFill>
                <a:blip r:embed="rId7"/>
                <a:stretch>
                  <a:fillRect t="-13542" r="-1478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/>
              <p:nvPr/>
            </p:nvSpPr>
            <p:spPr>
              <a:xfrm>
                <a:off x="6168008" y="2041823"/>
                <a:ext cx="6334472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2041823"/>
                <a:ext cx="6334472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/>
              <p:nvPr/>
            </p:nvSpPr>
            <p:spPr>
              <a:xfrm>
                <a:off x="695400" y="3789040"/>
                <a:ext cx="3024482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800" dirty="0"/>
                  <a:t> </a:t>
                </a: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789040"/>
                <a:ext cx="3024482" cy="5734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/>
              <p:nvPr/>
            </p:nvSpPr>
            <p:spPr>
              <a:xfrm>
                <a:off x="664720" y="4609112"/>
                <a:ext cx="6421373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)...(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/>
                  <a:t> </a:t>
                </a:r>
              </a:p>
            </p:txBody>
          </p:sp>
        </mc:Choice>
        <mc:Fallback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0" y="4609112"/>
                <a:ext cx="6421373" cy="5564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/>
              <p:nvPr/>
            </p:nvSpPr>
            <p:spPr>
              <a:xfrm>
                <a:off x="2135560" y="5445224"/>
                <a:ext cx="3243388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ru-RU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ru-RU" sz="3200" dirty="0"/>
                  <a:t> </a:t>
                </a: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5445224"/>
                <a:ext cx="3243388" cy="6908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Овал 38">
            <a:extLst>
              <a:ext uri="{FF2B5EF4-FFF2-40B4-BE49-F238E27FC236}">
                <a16:creationId xmlns:a16="http://schemas.microsoft.com/office/drawing/2014/main" id="{4FD93814-0BC9-4656-8780-97B015E91671}"/>
              </a:ext>
            </a:extLst>
          </p:cNvPr>
          <p:cNvSpPr/>
          <p:nvPr/>
        </p:nvSpPr>
        <p:spPr>
          <a:xfrm rot="6602461" flipH="1">
            <a:off x="8361393" y="49037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CF14C1F2-E88E-439A-9A7E-7FA269E9318F}"/>
              </a:ext>
            </a:extLst>
          </p:cNvPr>
          <p:cNvSpPr/>
          <p:nvPr/>
        </p:nvSpPr>
        <p:spPr>
          <a:xfrm rot="6602461" flipH="1">
            <a:off x="8513793" y="50561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EE6C7063-2F7C-4DC0-ACE5-DE1C6584EF51}"/>
              </a:ext>
            </a:extLst>
          </p:cNvPr>
          <p:cNvSpPr/>
          <p:nvPr/>
        </p:nvSpPr>
        <p:spPr>
          <a:xfrm rot="6602461" flipH="1">
            <a:off x="8666193" y="52085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A755182-FFE8-4B7F-9392-D49AEE7E64B8}"/>
              </a:ext>
            </a:extLst>
          </p:cNvPr>
          <p:cNvSpPr/>
          <p:nvPr/>
        </p:nvSpPr>
        <p:spPr>
          <a:xfrm rot="6602461" flipH="1">
            <a:off x="8818593" y="53609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7BE5A6C-9E72-4F7B-9843-BA6F2B38D167}"/>
              </a:ext>
            </a:extLst>
          </p:cNvPr>
          <p:cNvSpPr/>
          <p:nvPr/>
        </p:nvSpPr>
        <p:spPr>
          <a:xfrm rot="6602461" flipH="1">
            <a:off x="8970993" y="55133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55E97B-8143-4674-A0D6-0886C47BDA9B}"/>
              </a:ext>
            </a:extLst>
          </p:cNvPr>
          <p:cNvSpPr/>
          <p:nvPr/>
        </p:nvSpPr>
        <p:spPr>
          <a:xfrm rot="5802121" flipH="1">
            <a:off x="9212976" y="563233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E5F233A-CDFE-4857-9648-163258668712}"/>
              </a:ext>
            </a:extLst>
          </p:cNvPr>
          <p:cNvSpPr/>
          <p:nvPr/>
        </p:nvSpPr>
        <p:spPr>
          <a:xfrm rot="6602461" flipH="1">
            <a:off x="9374657" y="592583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43F7CC6F-14AD-4177-BD4D-1B7535CE70D9}"/>
              </a:ext>
            </a:extLst>
          </p:cNvPr>
          <p:cNvSpPr/>
          <p:nvPr/>
        </p:nvSpPr>
        <p:spPr>
          <a:xfrm rot="6602461" flipH="1">
            <a:off x="8851496" y="493197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9FF75C52-37EB-476A-9639-D29B403735FA}"/>
              </a:ext>
            </a:extLst>
          </p:cNvPr>
          <p:cNvSpPr/>
          <p:nvPr/>
        </p:nvSpPr>
        <p:spPr>
          <a:xfrm rot="6602461" flipH="1">
            <a:off x="9054913" y="50529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EDF284F9-E36B-4B83-AA12-6E296FED9056}"/>
              </a:ext>
            </a:extLst>
          </p:cNvPr>
          <p:cNvSpPr/>
          <p:nvPr/>
        </p:nvSpPr>
        <p:spPr>
          <a:xfrm rot="6602461" flipH="1">
            <a:off x="9019478" y="526624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9C00AB9F-6FF8-4A40-8244-96D8C98BA428}"/>
              </a:ext>
            </a:extLst>
          </p:cNvPr>
          <p:cNvSpPr/>
          <p:nvPr/>
        </p:nvSpPr>
        <p:spPr>
          <a:xfrm rot="6602461" flipH="1">
            <a:off x="9257370" y="53239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BF5CB04B-E49D-4146-8A34-84EC362AA57D}"/>
              </a:ext>
            </a:extLst>
          </p:cNvPr>
          <p:cNvSpPr/>
          <p:nvPr/>
        </p:nvSpPr>
        <p:spPr>
          <a:xfrm rot="6602461" flipH="1">
            <a:off x="8333793" y="520262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9716FAEC-06AF-4A05-A93B-1E2008725B9A}"/>
              </a:ext>
            </a:extLst>
          </p:cNvPr>
          <p:cNvSpPr/>
          <p:nvPr/>
        </p:nvSpPr>
        <p:spPr>
          <a:xfrm rot="6602461" flipH="1">
            <a:off x="8486193" y="535502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A6EEF19-2ED6-4268-B3C5-3BEB6BD7594E}"/>
              </a:ext>
            </a:extLst>
          </p:cNvPr>
          <p:cNvSpPr/>
          <p:nvPr/>
        </p:nvSpPr>
        <p:spPr>
          <a:xfrm rot="6602461" flipH="1">
            <a:off x="8638593" y="550742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9597AD4-FCC8-4A81-986B-0E62D8E8C836}"/>
              </a:ext>
            </a:extLst>
          </p:cNvPr>
          <p:cNvSpPr/>
          <p:nvPr/>
        </p:nvSpPr>
        <p:spPr>
          <a:xfrm rot="6602461" flipH="1">
            <a:off x="8851497" y="570488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85AA4A06-02D9-4F00-A591-658207C07E5D}"/>
              </a:ext>
            </a:extLst>
          </p:cNvPr>
          <p:cNvSpPr/>
          <p:nvPr/>
        </p:nvSpPr>
        <p:spPr>
          <a:xfrm rot="6602461" flipH="1">
            <a:off x="9443762" y="558298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35D81B56-6EEA-4AEA-9B1B-A15880B3CCA4}"/>
              </a:ext>
            </a:extLst>
          </p:cNvPr>
          <p:cNvSpPr/>
          <p:nvPr/>
        </p:nvSpPr>
        <p:spPr>
          <a:xfrm rot="6602461" flipH="1">
            <a:off x="9089833" y="581043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E2823E78-61C6-4DC8-B5C8-2ED21AC31548}"/>
              </a:ext>
            </a:extLst>
          </p:cNvPr>
          <p:cNvSpPr/>
          <p:nvPr/>
        </p:nvSpPr>
        <p:spPr>
          <a:xfrm rot="6602461" flipH="1">
            <a:off x="8585526" y="482638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F43E73A9-B4FE-47DA-B184-313F19A71906}"/>
              </a:ext>
            </a:extLst>
          </p:cNvPr>
          <p:cNvSpPr/>
          <p:nvPr/>
        </p:nvSpPr>
        <p:spPr>
          <a:xfrm rot="6602461" flipH="1">
            <a:off x="9617474" y="58104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F8A1AC35-937C-44C9-A64C-4FC917AB91F4}"/>
              </a:ext>
            </a:extLst>
          </p:cNvPr>
          <p:cNvCxnSpPr>
            <a:cxnSpLocks/>
          </p:cNvCxnSpPr>
          <p:nvPr/>
        </p:nvCxnSpPr>
        <p:spPr>
          <a:xfrm flipH="1" flipV="1">
            <a:off x="8152144" y="4536854"/>
            <a:ext cx="912296" cy="8885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0CDE3FEF-AB55-4E5A-BC72-85A8B2736683}"/>
              </a:ext>
            </a:extLst>
          </p:cNvPr>
          <p:cNvCxnSpPr>
            <a:cxnSpLocks/>
          </p:cNvCxnSpPr>
          <p:nvPr/>
        </p:nvCxnSpPr>
        <p:spPr>
          <a:xfrm flipV="1">
            <a:off x="9057733" y="4901375"/>
            <a:ext cx="489308" cy="555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3C986C3C-873C-4960-BAA7-BC9240DA1F01}"/>
              </a:ext>
            </a:extLst>
          </p:cNvPr>
          <p:cNvCxnSpPr>
            <a:cxnSpLocks/>
          </p:cNvCxnSpPr>
          <p:nvPr/>
        </p:nvCxnSpPr>
        <p:spPr>
          <a:xfrm flipV="1">
            <a:off x="9056638" y="5220646"/>
            <a:ext cx="218832" cy="233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0A05508-803A-438D-828D-AD2BEA28BBE7}"/>
              </a:ext>
            </a:extLst>
          </p:cNvPr>
          <p:cNvCxnSpPr>
            <a:cxnSpLocks/>
          </p:cNvCxnSpPr>
          <p:nvPr/>
        </p:nvCxnSpPr>
        <p:spPr>
          <a:xfrm flipH="1" flipV="1">
            <a:off x="8880243" y="5238107"/>
            <a:ext cx="206296" cy="214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/>
              <p:nvPr/>
            </p:nvSpPr>
            <p:spPr>
              <a:xfrm>
                <a:off x="9161347" y="5236927"/>
                <a:ext cx="460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347" y="5236927"/>
                <a:ext cx="46031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76AE8A2A-2D05-46EA-B60A-FB4A5EC758E4}"/>
                  </a:ext>
                </a:extLst>
              </p:cNvPr>
              <p:cNvSpPr/>
              <p:nvPr/>
            </p:nvSpPr>
            <p:spPr>
              <a:xfrm>
                <a:off x="8574895" y="5207453"/>
                <a:ext cx="460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76AE8A2A-2D05-46EA-B60A-FB4A5EC75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95" y="5207453"/>
                <a:ext cx="46031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/>
              <p:nvPr/>
            </p:nvSpPr>
            <p:spPr>
              <a:xfrm>
                <a:off x="9541589" y="4811563"/>
                <a:ext cx="6798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89" y="4811563"/>
                <a:ext cx="67986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7660066" y="4739780"/>
                <a:ext cx="7205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066" y="4739780"/>
                <a:ext cx="7205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1" grpId="0"/>
      <p:bldP spid="25" grpId="0"/>
      <p:bldP spid="32" grpId="0"/>
      <p:bldP spid="33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2" grpId="0"/>
      <p:bldP spid="63" grpId="0"/>
      <p:bldP spid="64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38EB6DB-C460-4F7A-8BAE-9426ADF0870B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63352" y="1628800"/>
            <a:ext cx="118093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lvl="1"/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модель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спуск, регуляризация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ошибок; Ошибки 1 и 2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рода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ROC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4945" y="875804"/>
            <a:ext cx="900917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Объясненная Дисперсия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Explained Variance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9728891" y="1589525"/>
                <a:ext cx="232893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891" y="1589525"/>
                <a:ext cx="232893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/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Объясненная Дисперсия 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  <a:blipFill>
                <a:blip r:embed="rId8"/>
                <a:stretch>
                  <a:fillRect l="-444" t="-11842" r="-59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1CC667-4BA7-4F3D-8ED0-7565373295CB}"/>
              </a:ext>
            </a:extLst>
          </p:cNvPr>
          <p:cNvSpPr/>
          <p:nvPr/>
        </p:nvSpPr>
        <p:spPr>
          <a:xfrm>
            <a:off x="4361436" y="1939660"/>
            <a:ext cx="5436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Кумулятивная Объясненная Дисперсия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/>
              <p:nvPr/>
            </p:nvSpPr>
            <p:spPr>
              <a:xfrm>
                <a:off x="5807968" y="4077072"/>
                <a:ext cx="10935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4077072"/>
                <a:ext cx="109356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/>
              <p:nvPr/>
            </p:nvSpPr>
            <p:spPr>
              <a:xfrm>
                <a:off x="9162629" y="6413481"/>
                <a:ext cx="59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629" y="6413481"/>
                <a:ext cx="5905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8">
            <a:extLst>
              <a:ext uri="{FF2B5EF4-FFF2-40B4-BE49-F238E27FC236}">
                <a16:creationId xmlns:a16="http://schemas.microsoft.com/office/drawing/2014/main" id="{77E9E525-CEB0-496A-9855-BAA4D8FA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4" y="2586259"/>
            <a:ext cx="5257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58B6926F-B092-4C82-80F3-1676BED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636912"/>
            <a:ext cx="51339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/>
              <p:nvPr/>
            </p:nvSpPr>
            <p:spPr>
              <a:xfrm>
                <a:off x="2954803" y="6411966"/>
                <a:ext cx="59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03" y="6411966"/>
                <a:ext cx="5905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/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14" grpId="0"/>
      <p:bldP spid="15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057935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что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767408" y="3140968"/>
            <a:ext cx="5760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трансформации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/>
              <p:nvPr/>
            </p:nvSpPr>
            <p:spPr>
              <a:xfrm>
                <a:off x="6600056" y="3140968"/>
                <a:ext cx="4753353" cy="592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ru-RU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l-GR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l-GR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140968"/>
                <a:ext cx="4753353" cy="592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/>
              <p:nvPr/>
            </p:nvSpPr>
            <p:spPr>
              <a:xfrm>
                <a:off x="623392" y="4725144"/>
                <a:ext cx="4252831" cy="640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sz="2800" b="0" i="1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725144"/>
                <a:ext cx="4252831" cy="640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/>
              <p:nvPr/>
            </p:nvSpPr>
            <p:spPr>
              <a:xfrm>
                <a:off x="1007934" y="5705619"/>
                <a:ext cx="5330434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/>
                      </m:sSubSup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l-G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/>
                      </m:sSubSup>
                    </m:oMath>
                  </m:oMathPara>
                </a14:m>
                <a:endParaRPr lang="ru-RU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34" y="5705619"/>
                <a:ext cx="5330434" cy="478849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/>
              <p:nvPr/>
            </p:nvSpPr>
            <p:spPr>
              <a:xfrm>
                <a:off x="876562" y="4007084"/>
                <a:ext cx="7459414" cy="565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“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веса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”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исходных параметров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2" y="4007084"/>
                <a:ext cx="7459414" cy="565668"/>
              </a:xfrm>
              <a:prstGeom prst="rect">
                <a:avLst/>
              </a:prstGeom>
              <a:blipFill>
                <a:blip r:embed="rId7"/>
                <a:stretch>
                  <a:fillRect t="-11828" b="-204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/>
              <p:nvPr/>
            </p:nvSpPr>
            <p:spPr>
              <a:xfrm>
                <a:off x="5155288" y="4743497"/>
                <a:ext cx="13009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88" y="4743497"/>
                <a:ext cx="130099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A3ED53-CAC5-4C19-8107-15F69358FCAD}"/>
              </a:ext>
            </a:extLst>
          </p:cNvPr>
          <p:cNvSpPr/>
          <p:nvPr/>
        </p:nvSpPr>
        <p:spPr>
          <a:xfrm>
            <a:off x="6600056" y="4581128"/>
            <a:ext cx="432041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Главные Компоненты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Components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ADBD00E-A0D4-4CF9-9090-BB7ECA04FD8A}"/>
              </a:ext>
            </a:extLst>
          </p:cNvPr>
          <p:cNvSpPr/>
          <p:nvPr/>
        </p:nvSpPr>
        <p:spPr>
          <a:xfrm>
            <a:off x="6528048" y="5661248"/>
            <a:ext cx="5535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Первая Главная Компонента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5375920" y="1916832"/>
                <a:ext cx="460851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6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ru-RU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6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6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ru-RU" sz="6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1916832"/>
                <a:ext cx="4608512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991544" y="1772816"/>
                <a:ext cx="2810769" cy="1248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4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40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4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772816"/>
                <a:ext cx="2810769" cy="12488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8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8" grpId="0"/>
      <p:bldP spid="19" grpId="0"/>
      <p:bldP spid="5" grpId="0"/>
      <p:bldP spid="6" grpId="0"/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8072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p’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1127448" y="3861048"/>
                <a:ext cx="878497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такое что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≥0.9 (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3861048"/>
                <a:ext cx="878497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802059" y="1860794"/>
            <a:ext cx="10155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Выбрать произвольно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74DD18-235A-4639-AB5E-E2EA63E9FA8B}"/>
              </a:ext>
            </a:extLst>
          </p:cNvPr>
          <p:cNvSpPr/>
          <p:nvPr/>
        </p:nvSpPr>
        <p:spPr>
          <a:xfrm>
            <a:off x="695400" y="2996952"/>
            <a:ext cx="113842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кумулятивной объясненной дисперсии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016241-E14C-4DC4-957D-2DB10424C4E4}"/>
              </a:ext>
            </a:extLst>
          </p:cNvPr>
          <p:cNvSpPr/>
          <p:nvPr/>
        </p:nvSpPr>
        <p:spPr>
          <a:xfrm>
            <a:off x="814888" y="4860197"/>
            <a:ext cx="113546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добавления объясненной дисперсии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793E6F4-DCAD-43A1-9D86-79B54D9FB5CE}"/>
              </a:ext>
            </a:extLst>
          </p:cNvPr>
          <p:cNvSpPr/>
          <p:nvPr/>
        </p:nvSpPr>
        <p:spPr>
          <a:xfrm>
            <a:off x="1487488" y="2564904"/>
            <a:ext cx="5093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 или 3 для визуализации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/>
              <p:nvPr/>
            </p:nvSpPr>
            <p:spPr>
              <a:xfrm>
                <a:off x="1415480" y="5877272"/>
                <a:ext cx="8640960" cy="49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до тех пор пока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≥0.001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877272"/>
                <a:ext cx="8640960" cy="4901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7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72BF98-E082-452A-9A3C-E2FF39C2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1321514"/>
            <a:ext cx="1287039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772816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1544" y="3137255"/>
            <a:ext cx="6264696" cy="37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5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0542" y="102503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Ключевые Шаги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733D07-7AF9-4A78-B63F-623EE0046BBC}"/>
              </a:ext>
            </a:extLst>
          </p:cNvPr>
          <p:cNvSpPr/>
          <p:nvPr/>
        </p:nvSpPr>
        <p:spPr>
          <a:xfrm>
            <a:off x="335360" y="2051295"/>
            <a:ext cx="117228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Стандартизовать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 или хотя бы центровать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данные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Вычислить ковариационную матрицу признаков из набора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данных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Найти собственные векторы и собственные значения ковариационной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матрицы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Упорядочить собственные векторы в порядке убывания в зависимости от величины соответствующих им собственных значений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Определить 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нужное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(?) количество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главных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компонент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матрицу трансформации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выбранному количеству главных компонент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Вычислить новое пространство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признаков</a:t>
            </a:r>
            <a:endParaRPr lang="en-US" sz="20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1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Singular Value Decomposition - SVD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6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/>
              <p:nvPr/>
            </p:nvSpPr>
            <p:spPr>
              <a:xfrm>
                <a:off x="4439816" y="2492896"/>
                <a:ext cx="222650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ru-RU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ru-RU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2492896"/>
                <a:ext cx="22265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063552" y="3068960"/>
                <a:ext cx="260359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068960"/>
                <a:ext cx="2603597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6183844" y="3077747"/>
                <a:ext cx="4443973" cy="592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ru-RU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l-GR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l-GR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844" y="3077747"/>
                <a:ext cx="4443973" cy="592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9501722" y="1963696"/>
                <a:ext cx="16732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22" y="1963696"/>
                <a:ext cx="167327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4655840" y="3573016"/>
                <a:ext cx="2103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3573016"/>
                <a:ext cx="21038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/>
              <p:nvPr/>
            </p:nvSpPr>
            <p:spPr>
              <a:xfrm>
                <a:off x="3719736" y="4077072"/>
                <a:ext cx="4491807" cy="704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4077072"/>
                <a:ext cx="4491807" cy="7048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439816" y="4797152"/>
                <a:ext cx="2954783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4797152"/>
                <a:ext cx="2954783" cy="6937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2279576" y="5445224"/>
            <a:ext cx="6445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Разложение квадратной матрицы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A48FAF4-E697-41E2-8665-502D4E5A6900}"/>
              </a:ext>
            </a:extLst>
          </p:cNvPr>
          <p:cNvSpPr/>
          <p:nvPr/>
        </p:nvSpPr>
        <p:spPr>
          <a:xfrm>
            <a:off x="2150646" y="6115897"/>
            <a:ext cx="7239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А как насчет неквадратной матрицы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/>
              <p:nvPr/>
            </p:nvSpPr>
            <p:spPr>
              <a:xfrm>
                <a:off x="6668386" y="1753604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386" y="1753604"/>
                <a:ext cx="2124556" cy="901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/>
              <p:nvPr/>
            </p:nvSpPr>
            <p:spPr>
              <a:xfrm>
                <a:off x="3389479" y="1789837"/>
                <a:ext cx="2973058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479" y="1789837"/>
                <a:ext cx="2973058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/>
              <p:nvPr/>
            </p:nvSpPr>
            <p:spPr>
              <a:xfrm>
                <a:off x="1303812" y="1925678"/>
                <a:ext cx="18045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12" y="1925678"/>
                <a:ext cx="18045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D78F9DE-4E7F-4591-9ABE-0C205D557C3F}"/>
              </a:ext>
            </a:extLst>
          </p:cNvPr>
          <p:cNvSpPr/>
          <p:nvPr/>
        </p:nvSpPr>
        <p:spPr>
          <a:xfrm>
            <a:off x="1872764" y="1495596"/>
            <a:ext cx="7684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 для неквадратной матрицы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165309" y="3183727"/>
                <a:ext cx="22397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09" y="3183727"/>
                <a:ext cx="22397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5427462" y="4082239"/>
                <a:ext cx="4317913" cy="592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ru-RU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l-GR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l-GR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462" y="4082239"/>
                <a:ext cx="4317913" cy="592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2747328" y="2068778"/>
                <a:ext cx="19757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328" y="2068778"/>
                <a:ext cx="19757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2808356" y="3607261"/>
                <a:ext cx="2140906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356" y="3607261"/>
                <a:ext cx="2140906" cy="583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5839204" y="2042317"/>
                <a:ext cx="21085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204" y="2042317"/>
                <a:ext cx="210852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3611697" y="3111407"/>
            <a:ext cx="3413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Унитарные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/>
              <p:nvPr/>
            </p:nvSpPr>
            <p:spPr>
              <a:xfrm>
                <a:off x="1864942" y="3155114"/>
                <a:ext cx="179068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942" y="3155114"/>
                <a:ext cx="179068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/>
              <p:nvPr/>
            </p:nvSpPr>
            <p:spPr>
              <a:xfrm>
                <a:off x="2683210" y="2647276"/>
                <a:ext cx="201375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210" y="2647276"/>
                <a:ext cx="201375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/>
              <p:nvPr/>
            </p:nvSpPr>
            <p:spPr>
              <a:xfrm>
                <a:off x="7605563" y="2596494"/>
                <a:ext cx="19700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563" y="2596494"/>
                <a:ext cx="197002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/>
              <p:nvPr/>
            </p:nvSpPr>
            <p:spPr>
              <a:xfrm>
                <a:off x="5102015" y="2608382"/>
                <a:ext cx="1938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015" y="2608382"/>
                <a:ext cx="193809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/>
              <p:nvPr/>
            </p:nvSpPr>
            <p:spPr>
              <a:xfrm>
                <a:off x="7607605" y="3615646"/>
                <a:ext cx="2117824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605" y="3615646"/>
                <a:ext cx="2117824" cy="583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/>
              <p:nvPr/>
            </p:nvSpPr>
            <p:spPr>
              <a:xfrm>
                <a:off x="7419000" y="3101955"/>
                <a:ext cx="40411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Диагональная матрица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000" y="3101955"/>
                <a:ext cx="4041106" cy="461665"/>
              </a:xfrm>
              <a:prstGeom prst="rect">
                <a:avLst/>
              </a:prstGeom>
              <a:blipFill>
                <a:blip r:embed="rId14"/>
                <a:stretch>
                  <a:fillRect l="-302" t="-11842" r="-1508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/>
              <p:nvPr/>
            </p:nvSpPr>
            <p:spPr>
              <a:xfrm>
                <a:off x="623392" y="4005064"/>
                <a:ext cx="4410630" cy="592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l-GR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ru-RU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l-GR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l-GR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005064"/>
                <a:ext cx="4410630" cy="592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/>
              <p:nvPr/>
            </p:nvSpPr>
            <p:spPr>
              <a:xfrm>
                <a:off x="1775520" y="4509120"/>
                <a:ext cx="1823191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509120"/>
                <a:ext cx="1823191" cy="496674"/>
              </a:xfrm>
              <a:prstGeom prst="rect">
                <a:avLst/>
              </a:prstGeom>
              <a:blipFill>
                <a:blip r:embed="rId16"/>
                <a:stretch>
                  <a:fillRect t="-12346" b="-18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/>
              <p:nvPr/>
            </p:nvSpPr>
            <p:spPr>
              <a:xfrm>
                <a:off x="6528048" y="4581128"/>
                <a:ext cx="1808765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 err="1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4581128"/>
                <a:ext cx="1808765" cy="496674"/>
              </a:xfrm>
              <a:prstGeom prst="rect">
                <a:avLst/>
              </a:prstGeom>
              <a:blipFill>
                <a:blip r:embed="rId17"/>
                <a:stretch>
                  <a:fillRect t="-12195" b="-170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/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u-RU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/>
              <p:nvPr/>
            </p:nvSpPr>
            <p:spPr>
              <a:xfrm>
                <a:off x="6404878" y="5153954"/>
                <a:ext cx="32610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с.з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или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78" y="5153954"/>
                <a:ext cx="3261086" cy="461665"/>
              </a:xfrm>
              <a:prstGeom prst="rect">
                <a:avLst/>
              </a:prstGeom>
              <a:blipFill>
                <a:blip r:embed="rId19"/>
                <a:stretch>
                  <a:fillRect t="-13158" b="-26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/>
              <p:nvPr/>
            </p:nvSpPr>
            <p:spPr>
              <a:xfrm>
                <a:off x="6446399" y="5654479"/>
                <a:ext cx="42601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r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ранг матриц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99" y="5654479"/>
                <a:ext cx="4260141" cy="830997"/>
              </a:xfrm>
              <a:prstGeom prst="rect">
                <a:avLst/>
              </a:prstGeom>
              <a:blipFill>
                <a:blip r:embed="rId20"/>
                <a:stretch>
                  <a:fillRect l="-2146" t="-6618" b="-11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4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243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243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B7E1CDAA-9303-40D0-8364-182EF8C3A8CD}"/>
              </a:ext>
            </a:extLst>
          </p:cNvPr>
          <p:cNvSpPr/>
          <p:nvPr/>
        </p:nvSpPr>
        <p:spPr>
          <a:xfrm>
            <a:off x="3287688" y="3272515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C2257B07-6700-4E8F-A45E-A0D6970C4EBE}"/>
              </a:ext>
            </a:extLst>
          </p:cNvPr>
          <p:cNvSpPr/>
          <p:nvPr/>
        </p:nvSpPr>
        <p:spPr>
          <a:xfrm rot="20155520">
            <a:off x="6733748" y="2946347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8E1E9E1-AC90-4847-A96A-E00133663020}"/>
              </a:ext>
            </a:extLst>
          </p:cNvPr>
          <p:cNvSpPr/>
          <p:nvPr/>
        </p:nvSpPr>
        <p:spPr>
          <a:xfrm>
            <a:off x="3287688" y="5229200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E003BAD-C273-4794-ADEC-BDD9934513AB}"/>
              </a:ext>
            </a:extLst>
          </p:cNvPr>
          <p:cNvSpPr/>
          <p:nvPr/>
        </p:nvSpPr>
        <p:spPr>
          <a:xfrm rot="806848">
            <a:off x="6571142" y="5061605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79F46546-54D3-4D30-94F0-BBD085B392BE}"/>
              </a:ext>
            </a:extLst>
          </p:cNvPr>
          <p:cNvCxnSpPr>
            <a:endCxn id="31" idx="6"/>
          </p:cNvCxnSpPr>
          <p:nvPr/>
        </p:nvCxnSpPr>
        <p:spPr>
          <a:xfrm>
            <a:off x="3830589" y="3729715"/>
            <a:ext cx="542901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D6BA6999-3348-4305-B5AF-5055A75CE181}"/>
              </a:ext>
            </a:extLst>
          </p:cNvPr>
          <p:cNvCxnSpPr>
            <a:cxnSpLocks/>
            <a:endCxn id="33" idx="5"/>
          </p:cNvCxnSpPr>
          <p:nvPr/>
        </p:nvCxnSpPr>
        <p:spPr>
          <a:xfrm>
            <a:off x="3830589" y="5686400"/>
            <a:ext cx="383889" cy="32328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63D2544A-7B74-4716-B78D-59852CBF825A}"/>
              </a:ext>
            </a:extLst>
          </p:cNvPr>
          <p:cNvCxnSpPr>
            <a:cxnSpLocks/>
            <a:endCxn id="34" idx="5"/>
          </p:cNvCxnSpPr>
          <p:nvPr/>
        </p:nvCxnSpPr>
        <p:spPr>
          <a:xfrm>
            <a:off x="7831282" y="5734050"/>
            <a:ext cx="756047" cy="66967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A33DD35E-9B70-4B4A-B0B3-969166584D96}"/>
              </a:ext>
            </a:extLst>
          </p:cNvPr>
          <p:cNvCxnSpPr>
            <a:cxnSpLocks/>
            <a:endCxn id="32" idx="5"/>
          </p:cNvCxnSpPr>
          <p:nvPr/>
        </p:nvCxnSpPr>
        <p:spPr>
          <a:xfrm>
            <a:off x="7993888" y="3686968"/>
            <a:ext cx="1007511" cy="246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6DEFD51-47B1-4C4D-B61D-62F25E97B93C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3830589" y="3272515"/>
            <a:ext cx="0" cy="466707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5B6A3C7A-12F8-4F99-AEF9-A6B47C30110B}"/>
              </a:ext>
            </a:extLst>
          </p:cNvPr>
          <p:cNvCxnSpPr>
            <a:cxnSpLocks/>
            <a:endCxn id="33" idx="7"/>
          </p:cNvCxnSpPr>
          <p:nvPr/>
        </p:nvCxnSpPr>
        <p:spPr>
          <a:xfrm flipV="1">
            <a:off x="3830589" y="5363111"/>
            <a:ext cx="383889" cy="3232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14055950-7054-4600-9A4A-5B6F78D04DDC}"/>
              </a:ext>
            </a:extLst>
          </p:cNvPr>
          <p:cNvCxnSpPr>
            <a:cxnSpLocks/>
            <a:endCxn id="34" idx="7"/>
          </p:cNvCxnSpPr>
          <p:nvPr/>
        </p:nvCxnSpPr>
        <p:spPr>
          <a:xfrm flipV="1">
            <a:off x="7801943" y="5478814"/>
            <a:ext cx="1006541" cy="255236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87AFE34A-8CC7-432F-BCAE-36A465812089}"/>
              </a:ext>
            </a:extLst>
          </p:cNvPr>
          <p:cNvCxnSpPr>
            <a:cxnSpLocks/>
            <a:endCxn id="32" idx="7"/>
          </p:cNvCxnSpPr>
          <p:nvPr/>
        </p:nvCxnSpPr>
        <p:spPr>
          <a:xfrm flipV="1">
            <a:off x="7993887" y="2821178"/>
            <a:ext cx="619581" cy="8657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1DC9C2C4-D4EF-4039-BAC6-229D7BF01656}"/>
              </a:ext>
            </a:extLst>
          </p:cNvPr>
          <p:cNvCxnSpPr>
            <a:cxnSpLocks/>
          </p:cNvCxnSpPr>
          <p:nvPr/>
        </p:nvCxnSpPr>
        <p:spPr>
          <a:xfrm flipV="1">
            <a:off x="4705631" y="3729715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F3ADF953-0EB5-4DA2-B598-790163073068}"/>
              </a:ext>
            </a:extLst>
          </p:cNvPr>
          <p:cNvCxnSpPr>
            <a:cxnSpLocks/>
          </p:cNvCxnSpPr>
          <p:nvPr/>
        </p:nvCxnSpPr>
        <p:spPr>
          <a:xfrm flipV="1">
            <a:off x="4552908" y="5662186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0F32BFBD-2D03-4DBA-98BB-F0C5758C10EC}"/>
              </a:ext>
            </a:extLst>
          </p:cNvPr>
          <p:cNvCxnSpPr>
            <a:cxnSpLocks/>
          </p:cNvCxnSpPr>
          <p:nvPr/>
        </p:nvCxnSpPr>
        <p:spPr>
          <a:xfrm>
            <a:off x="3830589" y="4352513"/>
            <a:ext cx="0" cy="7632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A272F4A1-3764-4751-8C3A-A40BE38A748D}"/>
              </a:ext>
            </a:extLst>
          </p:cNvPr>
          <p:cNvCxnSpPr>
            <a:cxnSpLocks/>
          </p:cNvCxnSpPr>
          <p:nvPr/>
        </p:nvCxnSpPr>
        <p:spPr>
          <a:xfrm flipV="1">
            <a:off x="8303677" y="4324516"/>
            <a:ext cx="0" cy="73877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/>
              <p:nvPr/>
            </p:nvSpPr>
            <p:spPr>
              <a:xfrm>
                <a:off x="5211866" y="3037040"/>
                <a:ext cx="5413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66" y="3037040"/>
                <a:ext cx="54136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/>
              <p:nvPr/>
            </p:nvSpPr>
            <p:spPr>
              <a:xfrm>
                <a:off x="2839672" y="4347251"/>
                <a:ext cx="7671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672" y="4347251"/>
                <a:ext cx="7671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/>
              <p:nvPr/>
            </p:nvSpPr>
            <p:spPr>
              <a:xfrm>
                <a:off x="5304490" y="5043753"/>
                <a:ext cx="5036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90" y="5043753"/>
                <a:ext cx="5036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/>
              <p:nvPr/>
            </p:nvSpPr>
            <p:spPr>
              <a:xfrm>
                <a:off x="8387102" y="4494602"/>
                <a:ext cx="5677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102" y="4494602"/>
                <a:ext cx="56778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8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66" grpId="0"/>
      <p:bldP spid="67" grpId="0"/>
      <p:bldP spid="68" grpId="0"/>
      <p:bldP spid="6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1127448" y="908720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Смысл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695400" y="1484784"/>
                <a:ext cx="282898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484784"/>
                <a:ext cx="282898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11499" y="6077266"/>
                <a:ext cx="18694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499" y="6077266"/>
                <a:ext cx="186948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89726" y="4768582"/>
                <a:ext cx="21900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26" y="4768582"/>
                <a:ext cx="219008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11642" y="6081787"/>
                <a:ext cx="1938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81787"/>
                <a:ext cx="193809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983432" y="6012523"/>
                <a:ext cx="1831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012523"/>
                <a:ext cx="1831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191344" y="2276872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53486" y="4011211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215680" y="1916832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692462" y="1916832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27732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5" grpId="0"/>
      <p:bldP spid="56" grpId="0"/>
      <p:bldP spid="5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343472" y="873070"/>
            <a:ext cx="97210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Базовый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1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1" grpId="0"/>
      <p:bldP spid="13" grpId="0"/>
      <p:bldP spid="15" grpId="0"/>
      <p:bldP spid="18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767409" y="873070"/>
            <a:ext cx="1078913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«Экономный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73"/>
          <a:stretch/>
        </p:blipFill>
        <p:spPr>
          <a:xfrm>
            <a:off x="4112967" y="2936206"/>
            <a:ext cx="1842236" cy="304872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512"/>
          <a:stretch/>
        </p:blipFill>
        <p:spPr>
          <a:xfrm>
            <a:off x="6888088" y="2980019"/>
            <a:ext cx="2088232" cy="181713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08" y="2980019"/>
            <a:ext cx="1842236" cy="184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89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Компактный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9578"/>
          <a:stretch/>
        </p:blipFill>
        <p:spPr>
          <a:xfrm>
            <a:off x="4376343" y="2945234"/>
            <a:ext cx="12323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633"/>
          <a:stretch/>
        </p:blipFill>
        <p:spPr>
          <a:xfrm>
            <a:off x="9621008" y="2980019"/>
            <a:ext cx="1842236" cy="124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C063565-F11E-49BF-99D4-AD32E81F78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96" y="2954262"/>
            <a:ext cx="1423580" cy="124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/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Усеченный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Truncated)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38E7F7C-BC92-4CB7-93F6-EC4E3406E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9068" y="2877877"/>
            <a:ext cx="1790298" cy="64450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B202DD-3EA7-4F75-B671-B64A1552E6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689" y="2931215"/>
            <a:ext cx="724764" cy="62122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00EE4C4-1EE8-4D59-9713-60B9E0D5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3022" y="2931215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/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5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Сжатие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/>
              <p:nvPr/>
            </p:nvSpPr>
            <p:spPr>
              <a:xfrm>
                <a:off x="407368" y="2212926"/>
                <a:ext cx="745345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12926"/>
                <a:ext cx="7453451" cy="633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/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589630" y="4498870"/>
                <a:ext cx="2263184" cy="111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30" y="4498870"/>
                <a:ext cx="2263184" cy="11132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8EE92DE-5893-4E16-B934-7C8E0F511567}"/>
              </a:ext>
            </a:extLst>
          </p:cNvPr>
          <p:cNvSpPr/>
          <p:nvPr/>
        </p:nvSpPr>
        <p:spPr>
          <a:xfrm>
            <a:off x="589630" y="3402563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Уровень «сжатия»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E390DDF-6D8E-4270-AFAF-D8142EBD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588" y="3744563"/>
            <a:ext cx="1847968" cy="30306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7BDA24D-2FB1-4F0F-865C-A3FB11EE4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5380" y="3705408"/>
            <a:ext cx="1790298" cy="64450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6FD73-EDA2-4E68-B879-FCB30BA75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663" y="3744563"/>
            <a:ext cx="724764" cy="621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FB8216-B45B-497F-B58D-ED8E72BB3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416" y="3703698"/>
            <a:ext cx="669051" cy="30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3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038711" y="1082688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004094" y="2289690"/>
                <a:ext cx="15684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2289690"/>
                <a:ext cx="156844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89CA6A-D6D7-4018-8625-A3916BAB0FA5}"/>
              </a:ext>
            </a:extLst>
          </p:cNvPr>
          <p:cNvSpPr/>
          <p:nvPr/>
        </p:nvSpPr>
        <p:spPr>
          <a:xfrm>
            <a:off x="2892476" y="1713314"/>
            <a:ext cx="621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>
                <a:solidFill>
                  <a:schemeClr val="bg1"/>
                </a:solidFill>
                <a:latin typeface="-apple-system"/>
              </a:rPr>
              <a:t>Псевдообратная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матрица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/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/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/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/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/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/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/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/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/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8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07105" y="1503591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454696" y="2132856"/>
            <a:ext cx="117373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Находит оптимальный (по дисперсии) упорядоченный иерархический базис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 не всегда связана с «предсказательной» силой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Множество алгоритмов оптимизации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вычислений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приложения (декомпозиция, сжатие,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псевдообратные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матрицы)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Трудная интерпретация (временами);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некорректно работает с «разными» данными (поворот изображения)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CBBD7-97F1-4C7E-8CF9-576D954F22BD}"/>
              </a:ext>
            </a:extLst>
          </p:cNvPr>
          <p:cNvSpPr txBox="1"/>
          <p:nvPr/>
        </p:nvSpPr>
        <p:spPr>
          <a:xfrm>
            <a:off x="0" y="102032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377"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Метод Главных Компонент и Сингулярное Разложение Матриц</a:t>
            </a:r>
            <a:endParaRPr lang="ru-RU" sz="2400" b="1" dirty="0">
              <a:solidFill>
                <a:schemeClr val="bg1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15D586-A829-4A16-A28B-1C88C1CD6E6E}"/>
              </a:ext>
            </a:extLst>
          </p:cNvPr>
          <p:cNvSpPr/>
          <p:nvPr/>
        </p:nvSpPr>
        <p:spPr>
          <a:xfrm>
            <a:off x="551384" y="1916832"/>
            <a:ext cx="112832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Ковариационная Матрица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Собственные значения и Собственные вектора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матрицы ковариации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Объясненная дисперсия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Разложение Произвольной Матрицы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5877272"/>
            <a:ext cx="3024336" cy="88919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312" y="3717032"/>
            <a:ext cx="2497943" cy="17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D8C5E9-3920-42D5-991C-E60911D6CCA5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ADC8272-E119-4013-9520-EA4CEE5936AF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9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 / пример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авая фигурная скобка 2"/>
          <p:cNvSpPr/>
          <p:nvPr/>
        </p:nvSpPr>
        <p:spPr>
          <a:xfrm>
            <a:off x="7392144" y="2297797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авая фигурная скобка 8"/>
          <p:cNvSpPr/>
          <p:nvPr/>
        </p:nvSpPr>
        <p:spPr>
          <a:xfrm rot="5400000">
            <a:off x="5591944" y="4097997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375920" y="5826189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752184" y="3593941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856887" y="6182737"/>
            <a:ext cx="5083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28*28=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784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2AC9CAC-280C-4BC0-8626-FB5A52F2694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635" t="1365" r="42377" b="74295"/>
          <a:stretch/>
        </p:blipFill>
        <p:spPr>
          <a:xfrm>
            <a:off x="4079776" y="1700808"/>
            <a:ext cx="321174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 / пример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5676BFF-6CCB-479E-9914-B5320DD4B77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72816"/>
            <a:ext cx="5647338" cy="39763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2710" y="1916832"/>
            <a:ext cx="654703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099" y="93427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59D2A5-A6B1-4C8B-A4D4-DABF110D4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1" y="1704853"/>
            <a:ext cx="12192000" cy="3059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5087888" y="482379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4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7A1F4-504F-459A-8C6E-1D02295225AF}"/>
              </a:ext>
            </a:extLst>
          </p:cNvPr>
          <p:cNvSpPr txBox="1"/>
          <p:nvPr/>
        </p:nvSpPr>
        <p:spPr>
          <a:xfrm>
            <a:off x="2495600" y="5749805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-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 параметров с меньшим размером, чем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x,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несущий ту же информацию (или не намного меньше)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F95B4A-91F4-488E-A2F3-CEF9874981F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32325DBB-E091-4A58-AA7C-169D3729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4478" r="3449" b="7463"/>
          <a:stretch/>
        </p:blipFill>
        <p:spPr bwMode="auto">
          <a:xfrm>
            <a:off x="551383" y="1916832"/>
            <a:ext cx="451087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138495A-F342-4044-B269-A37B46FB9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70" r="6961" b="5970"/>
          <a:stretch/>
        </p:blipFill>
        <p:spPr bwMode="auto">
          <a:xfrm>
            <a:off x="3503712" y="4365104"/>
            <a:ext cx="4391757" cy="20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567B256A-D1D7-410E-A070-E2CB70AC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1038" r="6680" b="7421"/>
          <a:stretch/>
        </p:blipFill>
        <p:spPr bwMode="auto">
          <a:xfrm>
            <a:off x="6369120" y="1700808"/>
            <a:ext cx="54383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4151784" y="386104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386104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1559496" y="5733256"/>
                <a:ext cx="5647782" cy="732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ru-RU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733256"/>
                <a:ext cx="5647782" cy="732573"/>
              </a:xfrm>
              <a:prstGeom prst="rect">
                <a:avLst/>
              </a:prstGeom>
              <a:blipFill>
                <a:blip r:embed="rId6"/>
                <a:stretch>
                  <a:fillRect l="-1188" t="-4959" b="-132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727848" y="3212976"/>
                <a:ext cx="181185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3212976"/>
                <a:ext cx="181185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1628800"/>
            <a:ext cx="3464630" cy="237626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4077072"/>
            <a:ext cx="3528392" cy="242923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1700808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6816</TotalTime>
  <Words>1065</Words>
  <Application>Microsoft Office PowerPoint</Application>
  <PresentationFormat>Широкоэкранный</PresentationFormat>
  <Paragraphs>460</Paragraphs>
  <Slides>38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50" baseType="lpstr">
      <vt:lpstr>-apple-system</vt:lpstr>
      <vt:lpstr>Arial</vt:lpstr>
      <vt:lpstr>Calibri</vt:lpstr>
      <vt:lpstr>Cambria</vt:lpstr>
      <vt:lpstr>Cambria Math</vt:lpstr>
      <vt:lpstr>Comic Sans MS</vt:lpstr>
      <vt:lpstr>IBM Plex Mono</vt:lpstr>
      <vt:lpstr>Linux Libertine</vt:lpstr>
      <vt:lpstr>Montserrat SemiBold</vt:lpstr>
      <vt:lpstr>Times New Roman</vt:lpstr>
      <vt:lpstr>Verdana</vt:lpstr>
      <vt:lpstr>Тема Office</vt:lpstr>
      <vt:lpstr>Презентация PowerPoint</vt:lpstr>
      <vt:lpstr>В предыдущей серии</vt:lpstr>
      <vt:lpstr>Презентация PowerPoint</vt:lpstr>
      <vt:lpstr>Презентация PowerPoint</vt:lpstr>
      <vt:lpstr>Мотивация / пример</vt:lpstr>
      <vt:lpstr>Мотивация / пример</vt:lpstr>
      <vt:lpstr>Уменьшение Размерности</vt:lpstr>
      <vt:lpstr>Распределение Данных</vt:lpstr>
      <vt:lpstr>Стандартизация Данных</vt:lpstr>
      <vt:lpstr>Презентация PowerPoint</vt:lpstr>
      <vt:lpstr>Ковариационная матрица</vt:lpstr>
      <vt:lpstr>Матрица Корреляции</vt:lpstr>
      <vt:lpstr>Ковариационная матрица</vt:lpstr>
      <vt:lpstr>Ковариационная матрица</vt:lpstr>
      <vt:lpstr>Матрица и Линейное Преобразование</vt:lpstr>
      <vt:lpstr>Собственные векторы и собственные значения</vt:lpstr>
      <vt:lpstr>Определитель</vt:lpstr>
      <vt:lpstr>Презентация PowerPoint</vt:lpstr>
      <vt:lpstr>Метод Главных Компонент</vt:lpstr>
      <vt:lpstr>Метод Главных Компонент: Объясненная Дисперсия Explained Variance</vt:lpstr>
      <vt:lpstr>Метод Главных Компонент: И что?</vt:lpstr>
      <vt:lpstr>Метод Главных Компонент: Как выбрать p’</vt:lpstr>
      <vt:lpstr>Метод Главных Компонент : Пример</vt:lpstr>
      <vt:lpstr>Метод Главных Компонент : Ключевые Шаги</vt:lpstr>
      <vt:lpstr>Презентация PowerPoint</vt:lpstr>
      <vt:lpstr>Сингулярное Разложение</vt:lpstr>
      <vt:lpstr>Сингулярное Разложение</vt:lpstr>
      <vt:lpstr>Сингулярное Разложение</vt:lpstr>
      <vt:lpstr>Презентация PowerPoint</vt:lpstr>
      <vt:lpstr>Сингулярное Разложение Базовый Вариант</vt:lpstr>
      <vt:lpstr>Сингулярное Разложение «Экономный» Вариант</vt:lpstr>
      <vt:lpstr>Сингулярное Разложение Компактный Вариант</vt:lpstr>
      <vt:lpstr>Сингулярное Разложение Усеченный (Truncated) Вариант</vt:lpstr>
      <vt:lpstr>Сингулярное Разложение Сжатие Данных</vt:lpstr>
      <vt:lpstr>Сингулярное Разложение</vt:lpstr>
      <vt:lpstr>Презентация PowerPoint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247</cp:revision>
  <dcterms:created xsi:type="dcterms:W3CDTF">2019-05-20T04:53:11Z</dcterms:created>
  <dcterms:modified xsi:type="dcterms:W3CDTF">2022-11-10T15:14:30Z</dcterms:modified>
</cp:coreProperties>
</file>